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0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obster" pitchFamily="2" charset="77"/>
      <p:regular r:id="rId14"/>
    </p:embeddedFont>
    <p:embeddedFont>
      <p:font typeface="Oswald" pitchFamily="2" charset="77"/>
      <p:regular r:id="rId15"/>
      <p:bold r:id="rId16"/>
    </p:embeddedFont>
    <p:embeddedFont>
      <p:font typeface="Oswald Regular" pitchFamily="2" charset="77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Giovanni Omeri" initials="" lastIdx="5" clrIdx="0"/>
  <p:cmAuthor id="1" name="Umberto Pasinetti" initials="" lastIdx="2" clrIdx="1"/>
  <p:cmAuthor id="2" name="Federica Comerci" initials="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mberto Pasinetti" userId="79c620a253c49618" providerId="LiveId" clId="{846E34B2-D212-1B4D-9A1A-1EC62416323C}"/>
    <pc:docChg chg="modSld">
      <pc:chgData name="Umberto Pasinetti" userId="79c620a253c49618" providerId="LiveId" clId="{846E34B2-D212-1B4D-9A1A-1EC62416323C}" dt="2020-12-13T09:30:59.414" v="1" actId="1036"/>
      <pc:docMkLst>
        <pc:docMk/>
      </pc:docMkLst>
      <pc:sldChg chg="modSp mod">
        <pc:chgData name="Umberto Pasinetti" userId="79c620a253c49618" providerId="LiveId" clId="{846E34B2-D212-1B4D-9A1A-1EC62416323C}" dt="2020-12-13T09:30:59.414" v="1" actId="1036"/>
        <pc:sldMkLst>
          <pc:docMk/>
          <pc:sldMk cId="0" sldId="264"/>
        </pc:sldMkLst>
        <pc:spChg chg="mod">
          <ac:chgData name="Umberto Pasinetti" userId="79c620a253c49618" providerId="LiveId" clId="{846E34B2-D212-1B4D-9A1A-1EC62416323C}" dt="2020-12-13T09:30:59.414" v="1" actId="1036"/>
          <ac:spMkLst>
            <pc:docMk/>
            <pc:sldMk cId="0" sldId="264"/>
            <ac:spMk id="234" creationId="{00000000-0000-0000-0000-000000000000}"/>
          </ac:spMkLst>
        </pc:spChg>
      </pc:sldChg>
    </pc:docChg>
  </pc:docChgLst>
  <pc:docChgLst>
    <pc:chgData name="Umberto Pasinetti" userId="79c620a253c49618" providerId="LiveId" clId="{F3239F84-C1DE-FA4E-8CF0-7F6534FDE54F}"/>
    <pc:docChg chg="modSld">
      <pc:chgData name="Umberto Pasinetti" userId="79c620a253c49618" providerId="LiveId" clId="{F3239F84-C1DE-FA4E-8CF0-7F6534FDE54F}" dt="2021-01-28T17:00:27.959" v="0" actId="368"/>
      <pc:docMkLst>
        <pc:docMk/>
      </pc:docMkLst>
      <pc:sldChg chg="modSp mod">
        <pc:chgData name="Umberto Pasinetti" userId="79c620a253c49618" providerId="LiveId" clId="{F3239F84-C1DE-FA4E-8CF0-7F6534FDE54F}" dt="2021-01-28T17:00:27.959" v="0" actId="368"/>
        <pc:sldMkLst>
          <pc:docMk/>
          <pc:sldMk cId="0" sldId="264"/>
        </pc:sldMkLst>
        <pc:spChg chg="mod">
          <ac:chgData name="Umberto Pasinetti" userId="79c620a253c49618" providerId="LiveId" clId="{F3239F84-C1DE-FA4E-8CF0-7F6534FDE54F}" dt="2021-01-28T17:00:27.959" v="0" actId="368"/>
          <ac:spMkLst>
            <pc:docMk/>
            <pc:sldMk cId="0" sldId="264"/>
            <ac:spMk id="272" creationId="{00000000-0000-0000-0000-000000000000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0-11-28T15:13:25.972" idx="1">
    <p:pos x="6000" y="0"/>
    <p:text>figoooo!!!!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27T18:13:17.039" idx="1">
    <p:pos x="6000" y="0"/>
    <p:text>Raga figata così, secondo me è venuta bene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0-11-28T22:44:56.681" idx="2">
    <p:pos x="8" y="0"/>
    <p:text>l'ha fatto umberto =)</p:text>
  </p:cm>
  <p:cm authorId="2" dt="2020-11-28T22:45:14.023" idx="1">
    <p:pos x="8" y="0"/>
    <p:text>Grandiiiiiii stanno benissimo a cerchio le immagini</p:text>
  </p:cm>
  <p:cm authorId="0" dt="2020-11-28T22:45:14.023" idx="3">
    <p:pos x="8" y="0"/>
    <p:text>fighissimo comunque!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0-11-28T21:44:10.594" idx="5">
    <p:pos x="6000" y="100"/>
    <p:text>Una possibile descrizione: "una homepage virtuale con l'effetto parallax"</p:text>
  </p:cm>
  <p:cm authorId="1" dt="2020-11-28T22:21:53.163" idx="2">
    <p:pos x="6000" y="0"/>
    <p:text>bazzzesco</p:text>
  </p:cm>
  <p:cm authorId="0" dt="2020-11-28T22:21:53.163" idx="4">
    <p:pos x="6000" y="0"/>
    <p:text>=)</p:text>
  </p:cm>
</p:cmLst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ada7b11b1a_0_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ada7b11b1a_0_7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ada7b11b1a_0_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ada7b11b1a_0_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da7b11b1a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da7b11b1a_0_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da7b11b1a_0_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ada7b11b1a_0_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da7b11b1a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ada7b11b1a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a7b11b1a_0_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da7b11b1a_0_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dba1d27ee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dba1d27ee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da7b11b1a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da7b11b1a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da7b11b1a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da7b11b1a_0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ada7b11b1a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ada7b11b1a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4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4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3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 rot="-5400000" flipH="1">
            <a:off x="2001950" y="-2003700"/>
            <a:ext cx="5140200" cy="9150900"/>
          </a:xfrm>
          <a:prstGeom prst="rect">
            <a:avLst/>
          </a:prstGeom>
          <a:noFill/>
          <a:ln>
            <a:noFill/>
          </a:ln>
          <a:effectLst>
            <a:reflection endPos="30000" dist="38100" dir="5400000" fadeDir="5400012" sy="-100000" algn="bl" rotWithShape="0"/>
          </a:effectLst>
        </p:spPr>
      </p:pic>
      <p:sp>
        <p:nvSpPr>
          <p:cNvPr id="55" name="Google Shape;55;p13"/>
          <p:cNvSpPr/>
          <p:nvPr/>
        </p:nvSpPr>
        <p:spPr>
          <a:xfrm>
            <a:off x="0" y="0"/>
            <a:ext cx="9144000" cy="5140200"/>
          </a:xfrm>
          <a:prstGeom prst="flowChartProcess">
            <a:avLst/>
          </a:prstGeom>
          <a:solidFill>
            <a:srgbClr val="FFFFFF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5325" y="909300"/>
            <a:ext cx="3265726" cy="33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7950" y="2928700"/>
            <a:ext cx="4526153" cy="86834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3136900" y="3797050"/>
            <a:ext cx="2544000" cy="3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Welfare. </a:t>
            </a:r>
            <a:endParaRPr sz="1700">
              <a:solidFill>
                <a:schemeClr val="dk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 Regular"/>
                <a:ea typeface="Oswald Regular"/>
                <a:cs typeface="Oswald Regular"/>
                <a:sym typeface="Oswald Regular"/>
              </a:rPr>
              <a:t>  Virtual.</a:t>
            </a:r>
            <a:endParaRPr sz="17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 Regular"/>
                <a:ea typeface="Oswald Regular"/>
                <a:cs typeface="Oswald Regular"/>
                <a:sym typeface="Oswald Regular"/>
              </a:rPr>
              <a:t>  Health.</a:t>
            </a:r>
            <a:endParaRPr sz="17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2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-1409978">
            <a:off x="4880315" y="496890"/>
            <a:ext cx="4628001" cy="471188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81" name="Google Shape;28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2825" y="1115550"/>
            <a:ext cx="4873175" cy="372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2"/>
          <p:cNvSpPr/>
          <p:nvPr/>
        </p:nvSpPr>
        <p:spPr>
          <a:xfrm>
            <a:off x="2976350" y="1402050"/>
            <a:ext cx="228900" cy="24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3" name="Google Shape;283;p22"/>
          <p:cNvCxnSpPr>
            <a:stCxn id="282" idx="0"/>
            <a:endCxn id="284" idx="1"/>
          </p:cNvCxnSpPr>
          <p:nvPr/>
        </p:nvCxnSpPr>
        <p:spPr>
          <a:xfrm rot="-5400000">
            <a:off x="3206450" y="422700"/>
            <a:ext cx="863700" cy="1095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4" name="Google Shape;284;p22"/>
          <p:cNvSpPr txBox="1"/>
          <p:nvPr/>
        </p:nvSpPr>
        <p:spPr>
          <a:xfrm>
            <a:off x="4185875" y="333625"/>
            <a:ext cx="13563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Effetto parallax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5" name="Google Shape;285;p22"/>
          <p:cNvSpPr/>
          <p:nvPr/>
        </p:nvSpPr>
        <p:spPr>
          <a:xfrm>
            <a:off x="5042900" y="2855037"/>
            <a:ext cx="228900" cy="24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6" name="Google Shape;286;p22"/>
          <p:cNvCxnSpPr>
            <a:stCxn id="285" idx="4"/>
          </p:cNvCxnSpPr>
          <p:nvPr/>
        </p:nvCxnSpPr>
        <p:spPr>
          <a:xfrm rot="-5400000" flipH="1">
            <a:off x="5159300" y="3098787"/>
            <a:ext cx="1556700" cy="15606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7" name="Google Shape;287;p22"/>
          <p:cNvSpPr txBox="1"/>
          <p:nvPr/>
        </p:nvSpPr>
        <p:spPr>
          <a:xfrm>
            <a:off x="6638550" y="4431025"/>
            <a:ext cx="14760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Menù a tendina</a:t>
            </a:r>
            <a:endParaRPr/>
          </a:p>
        </p:txBody>
      </p:sp>
      <p:sp>
        <p:nvSpPr>
          <p:cNvPr id="288" name="Google Shape;288;p22"/>
          <p:cNvSpPr/>
          <p:nvPr/>
        </p:nvSpPr>
        <p:spPr>
          <a:xfrm>
            <a:off x="1708400" y="3482912"/>
            <a:ext cx="228900" cy="24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9" name="Google Shape;289;p22"/>
          <p:cNvCxnSpPr>
            <a:stCxn id="288" idx="2"/>
          </p:cNvCxnSpPr>
          <p:nvPr/>
        </p:nvCxnSpPr>
        <p:spPr>
          <a:xfrm flipH="1">
            <a:off x="950900" y="3605762"/>
            <a:ext cx="757500" cy="783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" name="Google Shape;290;p22"/>
          <p:cNvSpPr txBox="1"/>
          <p:nvPr/>
        </p:nvSpPr>
        <p:spPr>
          <a:xfrm>
            <a:off x="271275" y="4389050"/>
            <a:ext cx="135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Articoli dal più recente</a:t>
            </a:r>
            <a:endParaRPr/>
          </a:p>
        </p:txBody>
      </p:sp>
      <p:sp>
        <p:nvSpPr>
          <p:cNvPr id="291" name="Google Shape;291;p22"/>
          <p:cNvSpPr/>
          <p:nvPr/>
        </p:nvSpPr>
        <p:spPr>
          <a:xfrm>
            <a:off x="358425" y="360000"/>
            <a:ext cx="2147100" cy="496800"/>
          </a:xfrm>
          <a:prstGeom prst="homePlate">
            <a:avLst>
              <a:gd name="adj" fmla="val 5697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 b="1">
                <a:latin typeface="Oswald"/>
                <a:ea typeface="Oswald"/>
                <a:cs typeface="Oswald"/>
                <a:sym typeface="Oswald"/>
              </a:rPr>
              <a:t>Homepage</a:t>
            </a:r>
            <a:endParaRPr sz="2200" b="1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2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-1409978">
            <a:off x="4881176" y="497067"/>
            <a:ext cx="4628001" cy="471188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97" name="Google Shape;297;p23"/>
          <p:cNvSpPr/>
          <p:nvPr/>
        </p:nvSpPr>
        <p:spPr>
          <a:xfrm rot="-5400000">
            <a:off x="-879625" y="882975"/>
            <a:ext cx="5156925" cy="3397675"/>
          </a:xfrm>
          <a:prstGeom prst="flowChartOffpageConnector">
            <a:avLst/>
          </a:prstGeom>
          <a:solidFill>
            <a:srgbClr val="FFFFFF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3"/>
          <p:cNvSpPr txBox="1">
            <a:spLocks noGrp="1"/>
          </p:cNvSpPr>
          <p:nvPr>
            <p:ph type="title"/>
          </p:nvPr>
        </p:nvSpPr>
        <p:spPr>
          <a:xfrm>
            <a:off x="257975" y="2050801"/>
            <a:ext cx="24414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latin typeface="Oswald"/>
                <a:ea typeface="Oswald"/>
                <a:cs typeface="Oswald"/>
                <a:sym typeface="Oswald"/>
              </a:rPr>
              <a:t>I nostri SOCIAL</a:t>
            </a:r>
            <a:endParaRPr b="1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700">
                <a:latin typeface="Oswald"/>
                <a:ea typeface="Oswald"/>
                <a:cs typeface="Oswald"/>
                <a:sym typeface="Oswald"/>
              </a:rPr>
              <a:t>dove puoi trovarci</a:t>
            </a:r>
            <a:endParaRPr sz="27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99" name="Google Shape;29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9750" y="1141325"/>
            <a:ext cx="1230851" cy="1229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3750" y="2425238"/>
            <a:ext cx="1230851" cy="123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9750" y="3365753"/>
            <a:ext cx="1230851" cy="1230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23750" y="294675"/>
            <a:ext cx="1230851" cy="12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-1409981">
            <a:off x="4881176" y="497064"/>
            <a:ext cx="4628003" cy="471189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4" name="Google Shape;64;p14"/>
          <p:cNvSpPr/>
          <p:nvPr/>
        </p:nvSpPr>
        <p:spPr>
          <a:xfrm>
            <a:off x="0" y="1816600"/>
            <a:ext cx="9144000" cy="1456200"/>
          </a:xfrm>
          <a:prstGeom prst="flowChartProcess">
            <a:avLst/>
          </a:prstGeom>
          <a:solidFill>
            <a:srgbClr val="F3F3F3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846700" y="1032500"/>
            <a:ext cx="1512000" cy="1456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2065450" y="4061800"/>
            <a:ext cx="20985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Massimo Sanguedolce</a:t>
            </a:r>
            <a:endParaRPr sz="1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Scienze della Comunicazione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UNIMI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463288" y="158250"/>
            <a:ext cx="227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b="1">
                <a:latin typeface="Oswald"/>
                <a:ea typeface="Oswald"/>
                <a:cs typeface="Oswald"/>
                <a:sym typeface="Oswald"/>
              </a:rPr>
              <a:t>Giovanni Omeri</a:t>
            </a:r>
            <a:endParaRPr sz="1500" b="1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Scienze e Tecniche Psicologiche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UNICUSANO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180850" y="4061800"/>
            <a:ext cx="1806300" cy="9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b="1">
                <a:latin typeface="Oswald"/>
                <a:ea typeface="Oswald"/>
                <a:cs typeface="Oswald"/>
                <a:sym typeface="Oswald"/>
              </a:rPr>
              <a:t>Clara Ventura</a:t>
            </a:r>
            <a:endParaRPr sz="1500" b="1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Scienze della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Comunicazione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UNIVR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3509250" y="138150"/>
            <a:ext cx="2125500" cy="7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b="1">
                <a:latin typeface="Oswald"/>
                <a:ea typeface="Oswald"/>
                <a:cs typeface="Oswald"/>
                <a:sym typeface="Oswald"/>
              </a:rPr>
              <a:t>Federica Comerci</a:t>
            </a:r>
            <a:endParaRPr sz="1500" b="1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Scienze della Comunicazione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UNIME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6712900" y="158250"/>
            <a:ext cx="18063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 Regular"/>
                <a:ea typeface="Oswald Regular"/>
                <a:cs typeface="Oswald Regular"/>
                <a:sym typeface="Oswald Regular"/>
              </a:rPr>
              <a:t>Umberto Pasinetti</a:t>
            </a:r>
            <a:endParaRPr sz="15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Filosofia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"/>
                <a:ea typeface="Oswald"/>
                <a:cs typeface="Oswald"/>
                <a:sym typeface="Oswald"/>
              </a:rPr>
              <a:t>UNIMI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2358700" y="2481650"/>
            <a:ext cx="1512000" cy="1456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3816000" y="1032500"/>
            <a:ext cx="1512000" cy="1456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5328000" y="2481650"/>
            <a:ext cx="1512000" cy="1456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6840000" y="1080125"/>
            <a:ext cx="1512000" cy="1456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1238250" y="5124450"/>
            <a:ext cx="28056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725" y="897000"/>
            <a:ext cx="1619673" cy="176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31350" y="2364125"/>
            <a:ext cx="1566699" cy="1957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0650" y="2448188"/>
            <a:ext cx="1566700" cy="167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95195" y="998575"/>
            <a:ext cx="1841706" cy="1764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04826" y="746525"/>
            <a:ext cx="1716650" cy="2428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body" idx="1"/>
          </p:nvPr>
        </p:nvSpPr>
        <p:spPr>
          <a:xfrm>
            <a:off x="2054800" y="2131501"/>
            <a:ext cx="4536600" cy="9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000000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Frequenza:</a:t>
            </a:r>
            <a:r>
              <a:rPr lang="it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cadenza di 1 post al giorno, per 5 giorni. Ad ogni giorno corrisponderà dunque una macro-categoria, ed al giorno restante un approfondimento (rubrica del giorno)</a:t>
            </a:r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5994125" y="4161600"/>
            <a:ext cx="26307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 Regular"/>
                <a:ea typeface="Oswald Regular"/>
                <a:cs typeface="Oswald Regular"/>
                <a:sym typeface="Oswald Regular"/>
              </a:rPr>
              <a:t>Target:</a:t>
            </a:r>
            <a:endParaRPr sz="15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20 - 50 anni</a:t>
            </a:r>
            <a:endParaRPr sz="11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3689725" y="3210900"/>
            <a:ext cx="2508300" cy="9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latin typeface="Oswald Regular"/>
                <a:ea typeface="Oswald Regular"/>
                <a:cs typeface="Oswald Regular"/>
                <a:sym typeface="Oswald Regular"/>
              </a:rPr>
              <a:t>Lessico:</a:t>
            </a:r>
            <a:r>
              <a:rPr lang="it" sz="1500">
                <a:latin typeface="Oswald"/>
                <a:ea typeface="Oswald"/>
                <a:cs typeface="Oswald"/>
                <a:sym typeface="Oswald"/>
              </a:rPr>
              <a:t> semplice e divulgativo, adatto all’utente medio</a:t>
            </a:r>
            <a:endParaRPr sz="11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1262738" y="1383600"/>
            <a:ext cx="27432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latin typeface="Oswald Regular"/>
                <a:ea typeface="Oswald Regular"/>
                <a:cs typeface="Oswald Regular"/>
                <a:sym typeface="Oswald Regular"/>
              </a:rPr>
              <a:t>Tematiche:</a:t>
            </a:r>
            <a:r>
              <a:rPr lang="it" sz="1500">
                <a:latin typeface="Oswald"/>
                <a:ea typeface="Oswald"/>
                <a:cs typeface="Oswald"/>
                <a:sym typeface="Oswald"/>
              </a:rPr>
              <a:t> divisione dei contenuti in 5 aree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9" name="Google Shape;89;p1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-1409981">
            <a:off x="4880316" y="496979"/>
            <a:ext cx="4628003" cy="471189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90" name="Google Shape;90;p15"/>
          <p:cNvSpPr txBox="1"/>
          <p:nvPr/>
        </p:nvSpPr>
        <p:spPr>
          <a:xfrm>
            <a:off x="-3038475" y="1819275"/>
            <a:ext cx="28056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01300" y="2295200"/>
            <a:ext cx="2829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358425" y="359625"/>
            <a:ext cx="3421500" cy="496800"/>
          </a:xfrm>
          <a:prstGeom prst="homePlate">
            <a:avLst>
              <a:gd name="adj" fmla="val 56853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 b="1">
                <a:latin typeface="Oswald"/>
                <a:ea typeface="Oswald"/>
                <a:cs typeface="Oswald"/>
                <a:sym typeface="Oswald"/>
              </a:rPr>
              <a:t>Linea editoriale e target</a:t>
            </a:r>
            <a:endParaRPr sz="2200" b="1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7425" y="4383004"/>
            <a:ext cx="386699" cy="38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3025" y="3489754"/>
            <a:ext cx="386699" cy="38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6050" y="1496704"/>
            <a:ext cx="386699" cy="38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8100" y="2384354"/>
            <a:ext cx="386699" cy="38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body" idx="1"/>
          </p:nvPr>
        </p:nvSpPr>
        <p:spPr>
          <a:xfrm>
            <a:off x="1973550" y="1826200"/>
            <a:ext cx="5141700" cy="4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Virtual reality:</a:t>
            </a:r>
            <a:r>
              <a:rPr lang="it" sz="14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 </a:t>
            </a:r>
            <a:r>
              <a:rPr lang="it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esperienza immersiva con tecnologia oculare/uditiva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358425" y="360000"/>
            <a:ext cx="3421500" cy="496800"/>
          </a:xfrm>
          <a:prstGeom prst="homePlate">
            <a:avLst>
              <a:gd name="adj" fmla="val 5697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 b="1">
                <a:latin typeface="Oswald"/>
                <a:ea typeface="Oswald"/>
                <a:cs typeface="Oswald"/>
                <a:sym typeface="Oswald"/>
              </a:rPr>
              <a:t>Argomento</a:t>
            </a:r>
            <a:endParaRPr sz="2200"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443200" y="1049450"/>
            <a:ext cx="47766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7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“WirtualCare” = Virtual Reality + Welfare + Healthcare</a:t>
            </a:r>
            <a:endParaRPr sz="17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2467050" y="2769775"/>
            <a:ext cx="49833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Welfare:</a:t>
            </a:r>
            <a:r>
              <a:rPr lang="it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it" sz="1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creazione e mantenimento del benessere della persona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2895800" y="3713350"/>
            <a:ext cx="5400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Healthcare:</a:t>
            </a:r>
            <a:r>
              <a:rPr lang="it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cura delle patologie, prevenzione e mantenimento della salute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-1409978">
            <a:off x="4880315" y="496890"/>
            <a:ext cx="4628001" cy="471188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9375" y="1881254"/>
            <a:ext cx="386699" cy="38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3650" y="2824817"/>
            <a:ext cx="386699" cy="38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6550" y="3767079"/>
            <a:ext cx="386699" cy="38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/>
        </p:nvSpPr>
        <p:spPr>
          <a:xfrm rot="-1113">
            <a:off x="6693998" y="3255431"/>
            <a:ext cx="18534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Bontà/negatività dell’utilizzo del VR</a:t>
            </a:r>
            <a:endParaRPr sz="12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 rot="-2226">
            <a:off x="6693963" y="229008"/>
            <a:ext cx="1853100" cy="6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Oswald Regular"/>
                <a:ea typeface="Oswald Regular"/>
                <a:cs typeface="Oswald Regular"/>
                <a:sym typeface="Oswald Regular"/>
              </a:rPr>
              <a:t>Innovazione digitale, riabilitazione e terapia</a:t>
            </a:r>
            <a:endParaRPr sz="12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700" y="0"/>
            <a:ext cx="5958801" cy="51435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" name="Google Shape;117;p17"/>
          <p:cNvGrpSpPr/>
          <p:nvPr/>
        </p:nvGrpSpPr>
        <p:grpSpPr>
          <a:xfrm>
            <a:off x="3760130" y="1205213"/>
            <a:ext cx="1802491" cy="618460"/>
            <a:chOff x="535525" y="137825"/>
            <a:chExt cx="1586700" cy="848134"/>
          </a:xfrm>
        </p:grpSpPr>
        <p:sp>
          <p:nvSpPr>
            <p:cNvPr id="118" name="Google Shape;118;p17"/>
            <p:cNvSpPr/>
            <p:nvPr/>
          </p:nvSpPr>
          <p:spPr>
            <a:xfrm>
              <a:off x="535525" y="137825"/>
              <a:ext cx="1586700" cy="8127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19" name="Google Shape;119;p17"/>
            <p:cNvSpPr txBox="1"/>
            <p:nvPr/>
          </p:nvSpPr>
          <p:spPr>
            <a:xfrm>
              <a:off x="535525" y="173259"/>
              <a:ext cx="1586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Oswald"/>
                  <a:ea typeface="Oswald"/>
                  <a:cs typeface="Oswald"/>
                  <a:sym typeface="Oswald"/>
                </a:rPr>
                <a:t>Ambito tecnologico</a:t>
              </a: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120" name="Google Shape;120;p17"/>
          <p:cNvGrpSpPr/>
          <p:nvPr/>
        </p:nvGrpSpPr>
        <p:grpSpPr>
          <a:xfrm>
            <a:off x="3760129" y="270367"/>
            <a:ext cx="1802491" cy="592621"/>
            <a:chOff x="535525" y="137825"/>
            <a:chExt cx="1586700" cy="812700"/>
          </a:xfrm>
        </p:grpSpPr>
        <p:sp>
          <p:nvSpPr>
            <p:cNvPr id="121" name="Google Shape;121;p17"/>
            <p:cNvSpPr/>
            <p:nvPr/>
          </p:nvSpPr>
          <p:spPr>
            <a:xfrm>
              <a:off x="535525" y="137825"/>
              <a:ext cx="1586700" cy="8127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22" name="Google Shape;122;p17"/>
            <p:cNvSpPr txBox="1"/>
            <p:nvPr/>
          </p:nvSpPr>
          <p:spPr>
            <a:xfrm>
              <a:off x="535525" y="137825"/>
              <a:ext cx="1586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i="1">
                  <a:latin typeface="Oswald"/>
                  <a:ea typeface="Oswald"/>
                  <a:cs typeface="Oswald"/>
                  <a:sym typeface="Oswald"/>
                </a:rPr>
                <a:t>Human-development</a:t>
              </a:r>
              <a:endParaRPr i="1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123" name="Google Shape;123;p17"/>
          <p:cNvGrpSpPr/>
          <p:nvPr/>
        </p:nvGrpSpPr>
        <p:grpSpPr>
          <a:xfrm>
            <a:off x="3760121" y="3193746"/>
            <a:ext cx="1853661" cy="659750"/>
            <a:chOff x="490481" y="137825"/>
            <a:chExt cx="1631744" cy="812700"/>
          </a:xfrm>
        </p:grpSpPr>
        <p:sp>
          <p:nvSpPr>
            <p:cNvPr id="124" name="Google Shape;124;p17"/>
            <p:cNvSpPr/>
            <p:nvPr/>
          </p:nvSpPr>
          <p:spPr>
            <a:xfrm>
              <a:off x="535525" y="137825"/>
              <a:ext cx="1586700" cy="8127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25" name="Google Shape;125;p17"/>
            <p:cNvSpPr txBox="1"/>
            <p:nvPr/>
          </p:nvSpPr>
          <p:spPr>
            <a:xfrm>
              <a:off x="490481" y="137825"/>
              <a:ext cx="1586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Oswald"/>
                  <a:ea typeface="Oswald"/>
                  <a:cs typeface="Oswald"/>
                  <a:sym typeface="Oswald"/>
                </a:rPr>
                <a:t>Ambito etico</a:t>
              </a: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126" name="Google Shape;126;p17"/>
          <p:cNvGrpSpPr/>
          <p:nvPr/>
        </p:nvGrpSpPr>
        <p:grpSpPr>
          <a:xfrm>
            <a:off x="3760110" y="2165894"/>
            <a:ext cx="1802491" cy="685588"/>
            <a:chOff x="535525" y="105997"/>
            <a:chExt cx="1586700" cy="844528"/>
          </a:xfrm>
        </p:grpSpPr>
        <p:sp>
          <p:nvSpPr>
            <p:cNvPr id="127" name="Google Shape;127;p17"/>
            <p:cNvSpPr/>
            <p:nvPr/>
          </p:nvSpPr>
          <p:spPr>
            <a:xfrm>
              <a:off x="535525" y="137825"/>
              <a:ext cx="1586700" cy="8127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28" name="Google Shape;128;p17"/>
            <p:cNvSpPr txBox="1"/>
            <p:nvPr/>
          </p:nvSpPr>
          <p:spPr>
            <a:xfrm>
              <a:off x="535525" y="105997"/>
              <a:ext cx="1586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Oswald"/>
                  <a:ea typeface="Oswald"/>
                  <a:cs typeface="Oswald"/>
                  <a:sym typeface="Oswald"/>
                </a:rPr>
                <a:t>Ambito psico-pedagogico</a:t>
              </a: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sp>
        <p:nvSpPr>
          <p:cNvPr id="129" name="Google Shape;129;p17"/>
          <p:cNvSpPr txBox="1"/>
          <p:nvPr/>
        </p:nvSpPr>
        <p:spPr>
          <a:xfrm>
            <a:off x="6694007" y="1196696"/>
            <a:ext cx="1853400" cy="6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 i="1">
                <a:latin typeface="Oswald Regular"/>
                <a:ea typeface="Oswald Regular"/>
                <a:cs typeface="Oswald Regular"/>
                <a:sym typeface="Oswald Regular"/>
              </a:rPr>
              <a:t>Usability, user-friendliness, mixed reality, </a:t>
            </a:r>
            <a:r>
              <a:rPr lang="it" sz="1200" i="1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privacy</a:t>
            </a:r>
            <a:endParaRPr sz="1200" i="1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130" name="Google Shape;130;p17"/>
          <p:cNvCxnSpPr>
            <a:stCxn id="122" idx="3"/>
            <a:endCxn id="115" idx="1"/>
          </p:cNvCxnSpPr>
          <p:nvPr/>
        </p:nvCxnSpPr>
        <p:spPr>
          <a:xfrm rot="10800000" flipH="1">
            <a:off x="5562621" y="555277"/>
            <a:ext cx="1131300" cy="11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1" name="Google Shape;131;p17"/>
          <p:cNvSpPr txBox="1"/>
          <p:nvPr/>
        </p:nvSpPr>
        <p:spPr>
          <a:xfrm rot="1426">
            <a:off x="6694000" y="2134900"/>
            <a:ext cx="2169600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Supporto al DPTS, supporto allo sviluppo dei pazienti affetti da DSA, epilessia fotosensibile, disturbi e patologie nascenti</a:t>
            </a:r>
            <a:endParaRPr sz="12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132" name="Google Shape;132;p17"/>
          <p:cNvCxnSpPr>
            <a:stCxn id="119" idx="3"/>
            <a:endCxn id="129" idx="1"/>
          </p:cNvCxnSpPr>
          <p:nvPr/>
        </p:nvCxnSpPr>
        <p:spPr>
          <a:xfrm rot="10800000" flipH="1">
            <a:off x="5562621" y="1518662"/>
            <a:ext cx="1131300" cy="8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3" name="Google Shape;133;p17"/>
          <p:cNvCxnSpPr>
            <a:stCxn id="128" idx="3"/>
            <a:endCxn id="131" idx="1"/>
          </p:cNvCxnSpPr>
          <p:nvPr/>
        </p:nvCxnSpPr>
        <p:spPr>
          <a:xfrm rot="10800000" flipH="1">
            <a:off x="5562601" y="2491569"/>
            <a:ext cx="1131300" cy="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4" name="Google Shape;134;p17"/>
          <p:cNvCxnSpPr>
            <a:stCxn id="124" idx="3"/>
            <a:endCxn id="114" idx="1"/>
          </p:cNvCxnSpPr>
          <p:nvPr/>
        </p:nvCxnSpPr>
        <p:spPr>
          <a:xfrm rot="10800000" flipH="1">
            <a:off x="5613782" y="3514021"/>
            <a:ext cx="1080300" cy="9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5" name="Google Shape;135;p17"/>
          <p:cNvCxnSpPr>
            <a:stCxn id="122" idx="2"/>
            <a:endCxn id="118" idx="0"/>
          </p:cNvCxnSpPr>
          <p:nvPr/>
        </p:nvCxnSpPr>
        <p:spPr>
          <a:xfrm>
            <a:off x="4661375" y="862988"/>
            <a:ext cx="0" cy="342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7"/>
          <p:cNvCxnSpPr/>
          <p:nvPr/>
        </p:nvCxnSpPr>
        <p:spPr>
          <a:xfrm>
            <a:off x="4660221" y="1797948"/>
            <a:ext cx="3300" cy="393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7"/>
          <p:cNvCxnSpPr>
            <a:stCxn id="127" idx="2"/>
            <a:endCxn id="125" idx="0"/>
          </p:cNvCxnSpPr>
          <p:nvPr/>
        </p:nvCxnSpPr>
        <p:spPr>
          <a:xfrm>
            <a:off x="4661355" y="2851482"/>
            <a:ext cx="0" cy="342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8" name="Google Shape;138;p17"/>
          <p:cNvGrpSpPr/>
          <p:nvPr/>
        </p:nvGrpSpPr>
        <p:grpSpPr>
          <a:xfrm>
            <a:off x="3760139" y="4195767"/>
            <a:ext cx="1853661" cy="714526"/>
            <a:chOff x="490481" y="137825"/>
            <a:chExt cx="1631744" cy="812700"/>
          </a:xfrm>
        </p:grpSpPr>
        <p:sp>
          <p:nvSpPr>
            <p:cNvPr id="139" name="Google Shape;139;p17"/>
            <p:cNvSpPr/>
            <p:nvPr/>
          </p:nvSpPr>
          <p:spPr>
            <a:xfrm>
              <a:off x="535525" y="137825"/>
              <a:ext cx="1586700" cy="8127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40" name="Google Shape;140;p17"/>
            <p:cNvSpPr txBox="1"/>
            <p:nvPr/>
          </p:nvSpPr>
          <p:spPr>
            <a:xfrm>
              <a:off x="490481" y="137825"/>
              <a:ext cx="1586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Oswald"/>
                  <a:ea typeface="Oswald"/>
                  <a:cs typeface="Oswald"/>
                  <a:sym typeface="Oswald"/>
                </a:rPr>
                <a:t>Ambito medico</a:t>
              </a: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sp>
        <p:nvSpPr>
          <p:cNvPr id="141" name="Google Shape;141;p17"/>
          <p:cNvSpPr txBox="1"/>
          <p:nvPr/>
        </p:nvSpPr>
        <p:spPr>
          <a:xfrm rot="-1113">
            <a:off x="6693998" y="4273459"/>
            <a:ext cx="1853400" cy="5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Uso della VR in ambito chirurgico e terapeutico, apprendimento esperienziale</a:t>
            </a:r>
            <a:endParaRPr sz="1200">
              <a:solidFill>
                <a:schemeClr val="dk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dk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142" name="Google Shape;142;p17"/>
          <p:cNvCxnSpPr>
            <a:stCxn id="139" idx="3"/>
            <a:endCxn id="141" idx="1"/>
          </p:cNvCxnSpPr>
          <p:nvPr/>
        </p:nvCxnSpPr>
        <p:spPr>
          <a:xfrm>
            <a:off x="5613800" y="4553030"/>
            <a:ext cx="1080300" cy="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3" name="Google Shape;143;p17"/>
          <p:cNvCxnSpPr>
            <a:stCxn id="125" idx="2"/>
            <a:endCxn id="140" idx="0"/>
          </p:cNvCxnSpPr>
          <p:nvPr/>
        </p:nvCxnSpPr>
        <p:spPr>
          <a:xfrm>
            <a:off x="4661367" y="3853496"/>
            <a:ext cx="0" cy="342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1959" y="0"/>
            <a:ext cx="482203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8"/>
          <p:cNvPicPr preferRelativeResize="0"/>
          <p:nvPr/>
        </p:nvPicPr>
        <p:blipFill>
          <a:blip r:embed="rId4">
            <a:alphaModFix amt="56000"/>
          </a:blip>
          <a:stretch>
            <a:fillRect/>
          </a:stretch>
        </p:blipFill>
        <p:spPr>
          <a:xfrm>
            <a:off x="4608478" y="3232398"/>
            <a:ext cx="1370219" cy="658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8"/>
          <p:cNvPicPr preferRelativeResize="0"/>
          <p:nvPr/>
        </p:nvPicPr>
        <p:blipFill>
          <a:blip r:embed="rId4">
            <a:alphaModFix amt="56000"/>
          </a:blip>
          <a:stretch>
            <a:fillRect/>
          </a:stretch>
        </p:blipFill>
        <p:spPr>
          <a:xfrm>
            <a:off x="415925" y="4134924"/>
            <a:ext cx="1370219" cy="658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8"/>
          <p:cNvPicPr preferRelativeResize="0"/>
          <p:nvPr/>
        </p:nvPicPr>
        <p:blipFill>
          <a:blip r:embed="rId4">
            <a:alphaModFix amt="56000"/>
          </a:blip>
          <a:stretch>
            <a:fillRect/>
          </a:stretch>
        </p:blipFill>
        <p:spPr>
          <a:xfrm>
            <a:off x="415925" y="2254295"/>
            <a:ext cx="1370219" cy="658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8"/>
          <p:cNvPicPr preferRelativeResize="0"/>
          <p:nvPr/>
        </p:nvPicPr>
        <p:blipFill>
          <a:blip r:embed="rId4">
            <a:alphaModFix amt="56000"/>
          </a:blip>
          <a:stretch>
            <a:fillRect/>
          </a:stretch>
        </p:blipFill>
        <p:spPr>
          <a:xfrm>
            <a:off x="4608478" y="1280431"/>
            <a:ext cx="1370219" cy="65896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8"/>
          <p:cNvSpPr txBox="1"/>
          <p:nvPr/>
        </p:nvSpPr>
        <p:spPr>
          <a:xfrm>
            <a:off x="1843719" y="590680"/>
            <a:ext cx="3377400" cy="6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" name="Google Shape;154;p18"/>
          <p:cNvPicPr preferRelativeResize="0"/>
          <p:nvPr/>
        </p:nvPicPr>
        <p:blipFill>
          <a:blip r:embed="rId4">
            <a:alphaModFix amt="56000"/>
          </a:blip>
          <a:stretch>
            <a:fillRect/>
          </a:stretch>
        </p:blipFill>
        <p:spPr>
          <a:xfrm>
            <a:off x="415925" y="435825"/>
            <a:ext cx="1370219" cy="65896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 txBox="1"/>
          <p:nvPr/>
        </p:nvSpPr>
        <p:spPr>
          <a:xfrm>
            <a:off x="455421" y="381935"/>
            <a:ext cx="12735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Giovanni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Omeri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1786150" y="502175"/>
            <a:ext cx="41925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Si occupa della realizzazione e codifica del tema del blog. </a:t>
            </a:r>
            <a:b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</a:b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Approfondimento in ambito di sicurezza dell’utente (privato e lavoratore).</a:t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473125" y="4105675"/>
            <a:ext cx="1273500" cy="6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Umberto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Pasinetti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58" name="Google Shape;158;p18"/>
          <p:cNvSpPr txBox="1"/>
          <p:nvPr/>
        </p:nvSpPr>
        <p:spPr>
          <a:xfrm>
            <a:off x="1887900" y="4098150"/>
            <a:ext cx="40893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Si occupa della progettazione ad alto livello dell’asset grafico del blog, </a:t>
            </a:r>
            <a:b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</a:br>
            <a:r>
              <a:rPr lang="it" sz="11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e di </a:t>
            </a:r>
            <a:r>
              <a:rPr lang="it" sz="1100" i="1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user interface/usability</a:t>
            </a:r>
            <a:r>
              <a:rPr lang="it" sz="11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.</a:t>
            </a:r>
            <a:br>
              <a:rPr lang="it" sz="11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</a:br>
            <a:r>
              <a:rPr lang="it" sz="11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Approfondimento in ambito etico.</a:t>
            </a: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 </a:t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59" name="Google Shape;159;p18"/>
          <p:cNvSpPr txBox="1"/>
          <p:nvPr/>
        </p:nvSpPr>
        <p:spPr>
          <a:xfrm>
            <a:off x="4656800" y="3181025"/>
            <a:ext cx="12735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Clara 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Ventura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60" name="Google Shape;160;p18"/>
          <p:cNvSpPr txBox="1"/>
          <p:nvPr/>
        </p:nvSpPr>
        <p:spPr>
          <a:xfrm>
            <a:off x="519175" y="3156200"/>
            <a:ext cx="40893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Si occupa della gestione dei profili social, della definizione del piano pubblicitario,  del mantenimento e dell’</a:t>
            </a:r>
            <a:r>
              <a:rPr lang="it" sz="1100" i="1">
                <a:latin typeface="Oswald Regular"/>
                <a:ea typeface="Oswald Regular"/>
                <a:cs typeface="Oswald Regular"/>
                <a:sym typeface="Oswald Regular"/>
              </a:rPr>
              <a:t>engagement</a:t>
            </a: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 della </a:t>
            </a:r>
            <a:r>
              <a:rPr lang="it" sz="1100" i="1">
                <a:latin typeface="Oswald Regular"/>
                <a:ea typeface="Oswald Regular"/>
                <a:cs typeface="Oswald Regular"/>
                <a:sym typeface="Oswald Regular"/>
              </a:rPr>
              <a:t>community</a:t>
            </a: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.</a:t>
            </a:r>
            <a:b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</a:b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Approfondimento in ambito </a:t>
            </a:r>
            <a:r>
              <a:rPr lang="it" sz="1100" i="1">
                <a:latin typeface="Oswald Regular"/>
                <a:ea typeface="Oswald Regular"/>
                <a:cs typeface="Oswald Regular"/>
                <a:sym typeface="Oswald Regular"/>
              </a:rPr>
              <a:t>virtual performing</a:t>
            </a: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 e </a:t>
            </a:r>
            <a:r>
              <a:rPr lang="it" sz="1100" i="1">
                <a:latin typeface="Oswald Regular"/>
                <a:ea typeface="Oswald Regular"/>
                <a:cs typeface="Oswald Regular"/>
                <a:sym typeface="Oswald Regular"/>
              </a:rPr>
              <a:t>human development</a:t>
            </a: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.</a:t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464284" y="2206434"/>
            <a:ext cx="12735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Federica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Comerci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1887900" y="2256500"/>
            <a:ext cx="40893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Si occupa della resa grafica del blog, del </a:t>
            </a:r>
            <a:r>
              <a:rPr lang="it" sz="1100" i="1">
                <a:latin typeface="Oswald Regular"/>
                <a:ea typeface="Oswald Regular"/>
                <a:cs typeface="Oswald Regular"/>
                <a:sym typeface="Oswald Regular"/>
              </a:rPr>
              <a:t>graphic design</a:t>
            </a: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 </a:t>
            </a:r>
            <a:b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</a:b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e della </a:t>
            </a:r>
            <a:r>
              <a:rPr lang="it" sz="1100" i="1">
                <a:latin typeface="Oswald Regular"/>
                <a:ea typeface="Oswald Regular"/>
                <a:cs typeface="Oswald Regular"/>
                <a:sym typeface="Oswald Regular"/>
              </a:rPr>
              <a:t>User experience/usability</a:t>
            </a: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.</a:t>
            </a:r>
            <a:b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</a:b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Approfondimento in ambito tecnologico sullo sviluppo della tecnologia VR.</a:t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4656789" y="1232457"/>
            <a:ext cx="12735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Massimo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Sanguedolce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64" name="Google Shape;164;p18"/>
          <p:cNvSpPr txBox="1"/>
          <p:nvPr/>
        </p:nvSpPr>
        <p:spPr>
          <a:xfrm>
            <a:off x="415925" y="1275724"/>
            <a:ext cx="41925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Si occupa della progettazione ad alto livello della struttura del blog </a:t>
            </a:r>
            <a:b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</a:b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e della cura dei contenuti.</a:t>
            </a:r>
            <a:b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</a:br>
            <a:r>
              <a:rPr lang="it" sz="1100">
                <a:latin typeface="Oswald Regular"/>
                <a:ea typeface="Oswald Regular"/>
                <a:cs typeface="Oswald Regular"/>
                <a:sym typeface="Oswald Regular"/>
              </a:rPr>
              <a:t>Approfondimento in ambito di elaborazione del lutto attraverso la tecnologia VR.</a:t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165" name="Google Shape;165;p18"/>
          <p:cNvCxnSpPr/>
          <p:nvPr/>
        </p:nvCxnSpPr>
        <p:spPr>
          <a:xfrm>
            <a:off x="1887893" y="1063809"/>
            <a:ext cx="3413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" name="Google Shape;166;p18"/>
          <p:cNvCxnSpPr/>
          <p:nvPr/>
        </p:nvCxnSpPr>
        <p:spPr>
          <a:xfrm rot="10800000" flipH="1">
            <a:off x="707575" y="1908250"/>
            <a:ext cx="3778500" cy="7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Google Shape;167;p18"/>
          <p:cNvCxnSpPr/>
          <p:nvPr/>
        </p:nvCxnSpPr>
        <p:spPr>
          <a:xfrm>
            <a:off x="1887891" y="2931236"/>
            <a:ext cx="3413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18"/>
          <p:cNvCxnSpPr/>
          <p:nvPr/>
        </p:nvCxnSpPr>
        <p:spPr>
          <a:xfrm>
            <a:off x="1955047" y="4764615"/>
            <a:ext cx="3413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18"/>
          <p:cNvCxnSpPr/>
          <p:nvPr/>
        </p:nvCxnSpPr>
        <p:spPr>
          <a:xfrm>
            <a:off x="667975" y="3844625"/>
            <a:ext cx="3857700" cy="6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/>
        </p:nvSpPr>
        <p:spPr>
          <a:xfrm>
            <a:off x="5691775" y="1672325"/>
            <a:ext cx="24741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La struttura del sito sarà basata </a:t>
            </a:r>
            <a:br>
              <a:rPr lang="it" sz="1500">
                <a:latin typeface="Oswald"/>
                <a:ea typeface="Oswald"/>
                <a:cs typeface="Oswald"/>
                <a:sym typeface="Oswald"/>
              </a:rPr>
            </a:br>
            <a:r>
              <a:rPr lang="it" sz="1500">
                <a:latin typeface="Oswald"/>
                <a:ea typeface="Oswald"/>
                <a:cs typeface="Oswald"/>
                <a:sym typeface="Oswald"/>
              </a:rPr>
              <a:t>su un </a:t>
            </a:r>
            <a:r>
              <a:rPr lang="it" sz="1500" i="1">
                <a:latin typeface="Oswald"/>
                <a:ea typeface="Oswald"/>
                <a:cs typeface="Oswald"/>
                <a:sym typeface="Oswald"/>
              </a:rPr>
              <a:t>wireframe</a:t>
            </a:r>
            <a:r>
              <a:rPr lang="it" sz="1500">
                <a:latin typeface="Oswald"/>
                <a:ea typeface="Oswald"/>
                <a:cs typeface="Oswald"/>
                <a:sym typeface="Oswald"/>
              </a:rPr>
              <a:t> da noi pensato...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6145575" y="1477863"/>
            <a:ext cx="5892500" cy="257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/>
          <p:nvPr/>
        </p:nvSpPr>
        <p:spPr>
          <a:xfrm flipH="1">
            <a:off x="6210000" y="360000"/>
            <a:ext cx="2610000" cy="496800"/>
          </a:xfrm>
          <a:prstGeom prst="homePlate">
            <a:avLst>
              <a:gd name="adj" fmla="val 53985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 b="1">
                <a:latin typeface="Oswald"/>
                <a:ea typeface="Oswald"/>
                <a:cs typeface="Oswald"/>
                <a:sym typeface="Oswald"/>
              </a:rPr>
              <a:t>Concept grafico</a:t>
            </a:r>
            <a:endParaRPr sz="2200" b="1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76200"/>
            <a:ext cx="3992870" cy="499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19"/>
          <p:cNvCxnSpPr>
            <a:stCxn id="179" idx="1"/>
          </p:cNvCxnSpPr>
          <p:nvPr/>
        </p:nvCxnSpPr>
        <p:spPr>
          <a:xfrm rot="10800000">
            <a:off x="4124175" y="515500"/>
            <a:ext cx="882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" name="Google Shape;179;p19"/>
          <p:cNvSpPr txBox="1"/>
          <p:nvPr/>
        </p:nvSpPr>
        <p:spPr>
          <a:xfrm>
            <a:off x="5006475" y="334150"/>
            <a:ext cx="822300" cy="362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Header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180" name="Google Shape;180;p19"/>
          <p:cNvCxnSpPr>
            <a:stCxn id="181" idx="1"/>
          </p:cNvCxnSpPr>
          <p:nvPr/>
        </p:nvCxnSpPr>
        <p:spPr>
          <a:xfrm rot="10800000">
            <a:off x="4145337" y="1148825"/>
            <a:ext cx="1033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19"/>
          <p:cNvSpPr txBox="1"/>
          <p:nvPr/>
        </p:nvSpPr>
        <p:spPr>
          <a:xfrm>
            <a:off x="5179137" y="967475"/>
            <a:ext cx="822300" cy="362700"/>
          </a:xfrm>
          <a:prstGeom prst="rect">
            <a:avLst/>
          </a:prstGeom>
          <a:solidFill>
            <a:srgbClr val="28B8D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Sidebar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182" name="Google Shape;182;p19"/>
          <p:cNvCxnSpPr>
            <a:stCxn id="183" idx="1"/>
          </p:cNvCxnSpPr>
          <p:nvPr/>
        </p:nvCxnSpPr>
        <p:spPr>
          <a:xfrm rot="10800000">
            <a:off x="4145327" y="4586300"/>
            <a:ext cx="1033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3" name="Google Shape;183;p19"/>
          <p:cNvSpPr txBox="1"/>
          <p:nvPr/>
        </p:nvSpPr>
        <p:spPr>
          <a:xfrm>
            <a:off x="5179127" y="4404950"/>
            <a:ext cx="685800" cy="362700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Footer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184" name="Google Shape;184;p19"/>
          <p:cNvCxnSpPr>
            <a:stCxn id="185" idx="1"/>
          </p:cNvCxnSpPr>
          <p:nvPr/>
        </p:nvCxnSpPr>
        <p:spPr>
          <a:xfrm flipH="1">
            <a:off x="3153675" y="4058475"/>
            <a:ext cx="1164000" cy="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5" name="Google Shape;185;p19"/>
          <p:cNvSpPr txBox="1"/>
          <p:nvPr/>
        </p:nvSpPr>
        <p:spPr>
          <a:xfrm>
            <a:off x="4317675" y="3877125"/>
            <a:ext cx="651300" cy="3627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 i="1">
                <a:latin typeface="Oswald"/>
                <a:ea typeface="Oswald"/>
                <a:cs typeface="Oswald"/>
                <a:sym typeface="Oswald"/>
              </a:rPr>
              <a:t>Social</a:t>
            </a:r>
            <a:endParaRPr b="1" i="1"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86" name="Google Shape;186;p19"/>
          <p:cNvCxnSpPr>
            <a:stCxn id="187" idx="1"/>
          </p:cNvCxnSpPr>
          <p:nvPr/>
        </p:nvCxnSpPr>
        <p:spPr>
          <a:xfrm rot="10800000">
            <a:off x="3072825" y="2765000"/>
            <a:ext cx="1778100" cy="2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7" name="Google Shape;187;p19"/>
          <p:cNvSpPr txBox="1"/>
          <p:nvPr/>
        </p:nvSpPr>
        <p:spPr>
          <a:xfrm>
            <a:off x="4850925" y="2586050"/>
            <a:ext cx="977700" cy="362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swald Regular"/>
                <a:ea typeface="Oswald Regular"/>
                <a:cs typeface="Oswald Regular"/>
                <a:sym typeface="Oswald Regular"/>
              </a:rPr>
              <a:t>Container</a:t>
            </a:r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188" name="Google Shape;188;p19"/>
          <p:cNvCxnSpPr>
            <a:stCxn id="189" idx="1"/>
          </p:cNvCxnSpPr>
          <p:nvPr/>
        </p:nvCxnSpPr>
        <p:spPr>
          <a:xfrm flipH="1">
            <a:off x="3343375" y="2196313"/>
            <a:ext cx="1164000" cy="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9" name="Google Shape;189;p19"/>
          <p:cNvSpPr txBox="1"/>
          <p:nvPr/>
        </p:nvSpPr>
        <p:spPr>
          <a:xfrm>
            <a:off x="4507375" y="2014963"/>
            <a:ext cx="822300" cy="3627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 i="1">
                <a:latin typeface="Oswald"/>
                <a:ea typeface="Oswald"/>
                <a:cs typeface="Oswald"/>
                <a:sym typeface="Oswald"/>
              </a:rPr>
              <a:t>Articles</a:t>
            </a:r>
            <a:endParaRPr b="1" i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170950" y="99500"/>
            <a:ext cx="3993000" cy="819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3408975" y="967400"/>
            <a:ext cx="736200" cy="3261900"/>
          </a:xfrm>
          <a:prstGeom prst="rect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/>
          <p:nvPr/>
        </p:nvSpPr>
        <p:spPr>
          <a:xfrm>
            <a:off x="274075" y="1986075"/>
            <a:ext cx="3069300" cy="708000"/>
          </a:xfrm>
          <a:prstGeom prst="rect">
            <a:avLst/>
          </a:prstGeom>
          <a:noFill/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9"/>
          <p:cNvSpPr/>
          <p:nvPr/>
        </p:nvSpPr>
        <p:spPr>
          <a:xfrm>
            <a:off x="170825" y="4248075"/>
            <a:ext cx="3953400" cy="819300"/>
          </a:xfrm>
          <a:prstGeom prst="rect">
            <a:avLst/>
          </a:prstGeom>
          <a:noFill/>
          <a:ln w="9525" cap="flat" cmpd="sng">
            <a:solidFill>
              <a:srgbClr val="783F0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9"/>
          <p:cNvSpPr/>
          <p:nvPr/>
        </p:nvSpPr>
        <p:spPr>
          <a:xfrm>
            <a:off x="152400" y="3891425"/>
            <a:ext cx="3256500" cy="337800"/>
          </a:xfrm>
          <a:prstGeom prst="rect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9"/>
          <p:cNvSpPr/>
          <p:nvPr/>
        </p:nvSpPr>
        <p:spPr>
          <a:xfrm>
            <a:off x="170825" y="953600"/>
            <a:ext cx="3172500" cy="2892300"/>
          </a:xfrm>
          <a:prstGeom prst="rect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"/>
          <p:cNvSpPr txBox="1"/>
          <p:nvPr/>
        </p:nvSpPr>
        <p:spPr>
          <a:xfrm>
            <a:off x="862925" y="572175"/>
            <a:ext cx="2543400" cy="9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E trarremo le componenti grafiche più utili e accattivanti da vari temi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01" name="Google Shape;201;p20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2821150" y="1425450"/>
            <a:ext cx="5533199" cy="2576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2" name="Google Shape;202;p20"/>
          <p:cNvCxnSpPr/>
          <p:nvPr/>
        </p:nvCxnSpPr>
        <p:spPr>
          <a:xfrm>
            <a:off x="3952875" y="790575"/>
            <a:ext cx="467700" cy="46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03" name="Google Shape;203;p20"/>
          <p:cNvGrpSpPr/>
          <p:nvPr/>
        </p:nvGrpSpPr>
        <p:grpSpPr>
          <a:xfrm>
            <a:off x="3933293" y="770923"/>
            <a:ext cx="4832407" cy="4019084"/>
            <a:chOff x="4311593" y="1017723"/>
            <a:chExt cx="4832407" cy="4019084"/>
          </a:xfrm>
        </p:grpSpPr>
        <p:pic>
          <p:nvPicPr>
            <p:cNvPr id="204" name="Google Shape;204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311593" y="3107006"/>
              <a:ext cx="2369074" cy="1929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5" name="Google Shape;205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311593" y="1017723"/>
              <a:ext cx="2369074" cy="18676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Google Shape;206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782894" y="3111455"/>
              <a:ext cx="2353148" cy="19209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774925" y="1017725"/>
              <a:ext cx="2369074" cy="1980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2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592356" y="2261996"/>
              <a:ext cx="2353148" cy="1526095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09" name="Google Shape;209;p20"/>
          <p:cNvCxnSpPr/>
          <p:nvPr/>
        </p:nvCxnSpPr>
        <p:spPr>
          <a:xfrm rot="10800000" flipH="1">
            <a:off x="3935425" y="768300"/>
            <a:ext cx="2362200" cy="72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" name="Google Shape;210;p20"/>
          <p:cNvCxnSpPr/>
          <p:nvPr/>
        </p:nvCxnSpPr>
        <p:spPr>
          <a:xfrm>
            <a:off x="6396825" y="771525"/>
            <a:ext cx="2377200" cy="1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20"/>
          <p:cNvCxnSpPr/>
          <p:nvPr/>
        </p:nvCxnSpPr>
        <p:spPr>
          <a:xfrm>
            <a:off x="6297025" y="763775"/>
            <a:ext cx="2700" cy="12660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2" name="Google Shape;212;p20"/>
          <p:cNvCxnSpPr/>
          <p:nvPr/>
        </p:nvCxnSpPr>
        <p:spPr>
          <a:xfrm>
            <a:off x="6396930" y="766896"/>
            <a:ext cx="2700" cy="12612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20"/>
          <p:cNvCxnSpPr/>
          <p:nvPr/>
        </p:nvCxnSpPr>
        <p:spPr>
          <a:xfrm flipH="1">
            <a:off x="3934525" y="770725"/>
            <a:ext cx="900" cy="18684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20"/>
          <p:cNvCxnSpPr/>
          <p:nvPr/>
        </p:nvCxnSpPr>
        <p:spPr>
          <a:xfrm>
            <a:off x="3933025" y="2634450"/>
            <a:ext cx="12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20"/>
          <p:cNvCxnSpPr/>
          <p:nvPr/>
        </p:nvCxnSpPr>
        <p:spPr>
          <a:xfrm>
            <a:off x="8767850" y="775500"/>
            <a:ext cx="2400" cy="197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20"/>
          <p:cNvCxnSpPr/>
          <p:nvPr/>
        </p:nvCxnSpPr>
        <p:spPr>
          <a:xfrm>
            <a:off x="7569529" y="2749493"/>
            <a:ext cx="1204800" cy="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20"/>
          <p:cNvCxnSpPr/>
          <p:nvPr/>
        </p:nvCxnSpPr>
        <p:spPr>
          <a:xfrm flipH="1">
            <a:off x="3931650" y="2853850"/>
            <a:ext cx="2700" cy="193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20"/>
          <p:cNvCxnSpPr/>
          <p:nvPr/>
        </p:nvCxnSpPr>
        <p:spPr>
          <a:xfrm>
            <a:off x="3930675" y="2858725"/>
            <a:ext cx="1285800" cy="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20"/>
          <p:cNvCxnSpPr/>
          <p:nvPr/>
        </p:nvCxnSpPr>
        <p:spPr>
          <a:xfrm>
            <a:off x="3933300" y="4785550"/>
            <a:ext cx="23718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20"/>
          <p:cNvCxnSpPr/>
          <p:nvPr/>
        </p:nvCxnSpPr>
        <p:spPr>
          <a:xfrm>
            <a:off x="6404975" y="4789300"/>
            <a:ext cx="2371200" cy="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20"/>
          <p:cNvCxnSpPr/>
          <p:nvPr/>
        </p:nvCxnSpPr>
        <p:spPr>
          <a:xfrm>
            <a:off x="8763000" y="2860475"/>
            <a:ext cx="11400" cy="193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20"/>
          <p:cNvCxnSpPr/>
          <p:nvPr/>
        </p:nvCxnSpPr>
        <p:spPr>
          <a:xfrm>
            <a:off x="7569525" y="2862025"/>
            <a:ext cx="1194300" cy="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20"/>
          <p:cNvCxnSpPr/>
          <p:nvPr/>
        </p:nvCxnSpPr>
        <p:spPr>
          <a:xfrm>
            <a:off x="6299125" y="3537750"/>
            <a:ext cx="4500" cy="12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20"/>
          <p:cNvCxnSpPr/>
          <p:nvPr/>
        </p:nvCxnSpPr>
        <p:spPr>
          <a:xfrm>
            <a:off x="6401675" y="3537750"/>
            <a:ext cx="5100" cy="12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5" name="Google Shape;225;p20"/>
          <p:cNvCxnSpPr/>
          <p:nvPr/>
        </p:nvCxnSpPr>
        <p:spPr>
          <a:xfrm>
            <a:off x="5215925" y="2013950"/>
            <a:ext cx="2400" cy="1533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20"/>
          <p:cNvCxnSpPr/>
          <p:nvPr/>
        </p:nvCxnSpPr>
        <p:spPr>
          <a:xfrm>
            <a:off x="7568600" y="2025850"/>
            <a:ext cx="1800" cy="1512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20"/>
          <p:cNvCxnSpPr/>
          <p:nvPr/>
        </p:nvCxnSpPr>
        <p:spPr>
          <a:xfrm>
            <a:off x="5218325" y="3537750"/>
            <a:ext cx="2361600" cy="2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" name="Google Shape;228;p20"/>
          <p:cNvCxnSpPr/>
          <p:nvPr/>
        </p:nvCxnSpPr>
        <p:spPr>
          <a:xfrm rot="10800000" flipH="1">
            <a:off x="5217175" y="2022175"/>
            <a:ext cx="2360700" cy="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"/>
          <p:cNvSpPr/>
          <p:nvPr/>
        </p:nvSpPr>
        <p:spPr>
          <a:xfrm>
            <a:off x="4498400" y="0"/>
            <a:ext cx="4645500" cy="5143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1"/>
          <p:cNvSpPr/>
          <p:nvPr/>
        </p:nvSpPr>
        <p:spPr>
          <a:xfrm>
            <a:off x="13425" y="15902"/>
            <a:ext cx="4472100" cy="5143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1"/>
          <p:cNvSpPr txBox="1"/>
          <p:nvPr/>
        </p:nvSpPr>
        <p:spPr>
          <a:xfrm>
            <a:off x="1808225" y="137175"/>
            <a:ext cx="11535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Oswald"/>
                <a:ea typeface="Oswald"/>
                <a:cs typeface="Oswald"/>
                <a:sym typeface="Oswald"/>
              </a:rPr>
              <a:t>Light mode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6" name="Google Shape;236;p21"/>
          <p:cNvSpPr txBox="1"/>
          <p:nvPr/>
        </p:nvSpPr>
        <p:spPr>
          <a:xfrm>
            <a:off x="6058700" y="137175"/>
            <a:ext cx="1351500" cy="40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Dark Mode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1088175" y="2684675"/>
            <a:ext cx="617700" cy="569100"/>
          </a:xfrm>
          <a:prstGeom prst="ellipse">
            <a:avLst/>
          </a:prstGeom>
          <a:solidFill>
            <a:srgbClr val="80A8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1"/>
          <p:cNvSpPr/>
          <p:nvPr/>
        </p:nvSpPr>
        <p:spPr>
          <a:xfrm>
            <a:off x="2076125" y="2711538"/>
            <a:ext cx="617700" cy="569100"/>
          </a:xfrm>
          <a:prstGeom prst="ellipse">
            <a:avLst/>
          </a:prstGeom>
          <a:solidFill>
            <a:srgbClr val="5878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1"/>
          <p:cNvSpPr/>
          <p:nvPr/>
        </p:nvSpPr>
        <p:spPr>
          <a:xfrm>
            <a:off x="2076113" y="3515250"/>
            <a:ext cx="617700" cy="569100"/>
          </a:xfrm>
          <a:prstGeom prst="ellipse">
            <a:avLst/>
          </a:prstGeom>
          <a:solidFill>
            <a:srgbClr val="90B0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1"/>
          <p:cNvSpPr/>
          <p:nvPr/>
        </p:nvSpPr>
        <p:spPr>
          <a:xfrm>
            <a:off x="3064075" y="3515250"/>
            <a:ext cx="617700" cy="569100"/>
          </a:xfrm>
          <a:prstGeom prst="ellipse">
            <a:avLst/>
          </a:prstGeom>
          <a:solidFill>
            <a:srgbClr val="4050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1"/>
          <p:cNvSpPr/>
          <p:nvPr/>
        </p:nvSpPr>
        <p:spPr>
          <a:xfrm>
            <a:off x="1088175" y="3515250"/>
            <a:ext cx="617700" cy="569100"/>
          </a:xfrm>
          <a:prstGeom prst="ellipse">
            <a:avLst/>
          </a:prstGeom>
          <a:solidFill>
            <a:srgbClr val="689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1"/>
          <p:cNvSpPr/>
          <p:nvPr/>
        </p:nvSpPr>
        <p:spPr>
          <a:xfrm>
            <a:off x="3064075" y="2711538"/>
            <a:ext cx="617700" cy="569100"/>
          </a:xfrm>
          <a:prstGeom prst="ellipse">
            <a:avLst/>
          </a:prstGeom>
          <a:solidFill>
            <a:srgbClr val="D8E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1"/>
          <p:cNvSpPr/>
          <p:nvPr/>
        </p:nvSpPr>
        <p:spPr>
          <a:xfrm>
            <a:off x="7362225" y="2684675"/>
            <a:ext cx="617700" cy="569100"/>
          </a:xfrm>
          <a:prstGeom prst="ellipse">
            <a:avLst/>
          </a:prstGeom>
          <a:solidFill>
            <a:srgbClr val="2068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1"/>
          <p:cNvSpPr/>
          <p:nvPr/>
        </p:nvSpPr>
        <p:spPr>
          <a:xfrm>
            <a:off x="6425588" y="2684675"/>
            <a:ext cx="617700" cy="569100"/>
          </a:xfrm>
          <a:prstGeom prst="ellipse">
            <a:avLst/>
          </a:prstGeom>
          <a:solidFill>
            <a:srgbClr val="60A0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1"/>
          <p:cNvSpPr/>
          <p:nvPr/>
        </p:nvSpPr>
        <p:spPr>
          <a:xfrm>
            <a:off x="5488975" y="2684675"/>
            <a:ext cx="617700" cy="569100"/>
          </a:xfrm>
          <a:prstGeom prst="ellipse">
            <a:avLst/>
          </a:prstGeom>
          <a:solidFill>
            <a:srgbClr val="38AB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1"/>
          <p:cNvSpPr/>
          <p:nvPr/>
        </p:nvSpPr>
        <p:spPr>
          <a:xfrm>
            <a:off x="2076125" y="4318950"/>
            <a:ext cx="617700" cy="569100"/>
          </a:xfrm>
          <a:prstGeom prst="ellipse">
            <a:avLst/>
          </a:prstGeom>
          <a:solidFill>
            <a:srgbClr val="4860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1"/>
          <p:cNvSpPr/>
          <p:nvPr/>
        </p:nvSpPr>
        <p:spPr>
          <a:xfrm>
            <a:off x="5488975" y="3501813"/>
            <a:ext cx="617700" cy="569100"/>
          </a:xfrm>
          <a:prstGeom prst="ellipse">
            <a:avLst/>
          </a:prstGeom>
          <a:solidFill>
            <a:srgbClr val="107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1"/>
          <p:cNvSpPr/>
          <p:nvPr/>
        </p:nvSpPr>
        <p:spPr>
          <a:xfrm>
            <a:off x="7362225" y="3501813"/>
            <a:ext cx="617700" cy="569100"/>
          </a:xfrm>
          <a:prstGeom prst="ellipse">
            <a:avLst/>
          </a:prstGeom>
          <a:solidFill>
            <a:srgbClr val="28B8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1"/>
          <p:cNvSpPr/>
          <p:nvPr/>
        </p:nvSpPr>
        <p:spPr>
          <a:xfrm>
            <a:off x="6425600" y="3473700"/>
            <a:ext cx="617700" cy="569100"/>
          </a:xfrm>
          <a:prstGeom prst="ellipse">
            <a:avLst/>
          </a:prstGeom>
          <a:solidFill>
            <a:srgbClr val="0038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1"/>
          <p:cNvSpPr/>
          <p:nvPr/>
        </p:nvSpPr>
        <p:spPr>
          <a:xfrm>
            <a:off x="3064075" y="4318950"/>
            <a:ext cx="617700" cy="569100"/>
          </a:xfrm>
          <a:prstGeom prst="ellipse">
            <a:avLst/>
          </a:prstGeom>
          <a:solidFill>
            <a:srgbClr val="8080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1"/>
          <p:cNvSpPr/>
          <p:nvPr/>
        </p:nvSpPr>
        <p:spPr>
          <a:xfrm>
            <a:off x="1088175" y="4318950"/>
            <a:ext cx="617700" cy="569100"/>
          </a:xfrm>
          <a:prstGeom prst="ellipse">
            <a:avLst/>
          </a:prstGeom>
          <a:solidFill>
            <a:srgbClr val="B0D0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1"/>
          <p:cNvSpPr/>
          <p:nvPr/>
        </p:nvSpPr>
        <p:spPr>
          <a:xfrm>
            <a:off x="7362225" y="4318950"/>
            <a:ext cx="617700" cy="569100"/>
          </a:xfrm>
          <a:prstGeom prst="ellipse">
            <a:avLst/>
          </a:prstGeom>
          <a:solidFill>
            <a:srgbClr val="38E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1"/>
          <p:cNvSpPr/>
          <p:nvPr/>
        </p:nvSpPr>
        <p:spPr>
          <a:xfrm>
            <a:off x="6425600" y="4318950"/>
            <a:ext cx="617700" cy="569100"/>
          </a:xfrm>
          <a:prstGeom prst="ellipse">
            <a:avLst/>
          </a:prstGeom>
          <a:solidFill>
            <a:srgbClr val="0850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1"/>
          <p:cNvSpPr/>
          <p:nvPr/>
        </p:nvSpPr>
        <p:spPr>
          <a:xfrm>
            <a:off x="5488975" y="4318950"/>
            <a:ext cx="617700" cy="569100"/>
          </a:xfrm>
          <a:prstGeom prst="ellipse">
            <a:avLst/>
          </a:prstGeom>
          <a:solidFill>
            <a:srgbClr val="90E8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1"/>
          <p:cNvSpPr txBox="1"/>
          <p:nvPr/>
        </p:nvSpPr>
        <p:spPr>
          <a:xfrm>
            <a:off x="152050" y="2145625"/>
            <a:ext cx="9360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1"/>
          <p:cNvSpPr txBox="1"/>
          <p:nvPr/>
        </p:nvSpPr>
        <p:spPr>
          <a:xfrm>
            <a:off x="7203075" y="3584913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#28b8d0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57" name="Google Shape;257;p21"/>
          <p:cNvSpPr txBox="1"/>
          <p:nvPr/>
        </p:nvSpPr>
        <p:spPr>
          <a:xfrm>
            <a:off x="5329825" y="2767775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#38abb8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6266450" y="2794650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#60a0b8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59" name="Google Shape;259;p21"/>
          <p:cNvSpPr txBox="1"/>
          <p:nvPr/>
        </p:nvSpPr>
        <p:spPr>
          <a:xfrm>
            <a:off x="7203075" y="2767775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#206880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5329825" y="3584913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#107ba0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1" name="Google Shape;261;p21"/>
          <p:cNvSpPr txBox="1"/>
          <p:nvPr/>
        </p:nvSpPr>
        <p:spPr>
          <a:xfrm>
            <a:off x="6266450" y="3584900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#003850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2" name="Google Shape;262;p21"/>
          <p:cNvSpPr txBox="1"/>
          <p:nvPr/>
        </p:nvSpPr>
        <p:spPr>
          <a:xfrm>
            <a:off x="5329825" y="4402050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#90e8f0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6266450" y="4402050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#085070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7203075" y="4402050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#38e0f0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5" name="Google Shape;265;p21"/>
          <p:cNvSpPr txBox="1"/>
          <p:nvPr/>
        </p:nvSpPr>
        <p:spPr>
          <a:xfrm>
            <a:off x="929025" y="2767775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#80a8d0</a:t>
            </a:r>
            <a:endParaRPr sz="10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6" name="Google Shape;266;p21"/>
          <p:cNvSpPr txBox="1"/>
          <p:nvPr/>
        </p:nvSpPr>
        <p:spPr>
          <a:xfrm>
            <a:off x="1916975" y="2801750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#5878a8</a:t>
            </a:r>
            <a:endParaRPr sz="10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7" name="Google Shape;267;p21"/>
          <p:cNvSpPr txBox="1"/>
          <p:nvPr/>
        </p:nvSpPr>
        <p:spPr>
          <a:xfrm>
            <a:off x="2904925" y="2801763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#d8e0f0</a:t>
            </a:r>
            <a:endParaRPr sz="10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8" name="Google Shape;268;p21"/>
          <p:cNvSpPr txBox="1"/>
          <p:nvPr/>
        </p:nvSpPr>
        <p:spPr>
          <a:xfrm>
            <a:off x="2904925" y="3598350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#405070</a:t>
            </a:r>
            <a:endParaRPr sz="10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9" name="Google Shape;269;p21"/>
          <p:cNvSpPr txBox="1"/>
          <p:nvPr/>
        </p:nvSpPr>
        <p:spPr>
          <a:xfrm>
            <a:off x="1916975" y="3598350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#90b0d8</a:t>
            </a:r>
            <a:endParaRPr sz="10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0" name="Google Shape;270;p21"/>
          <p:cNvSpPr txBox="1"/>
          <p:nvPr/>
        </p:nvSpPr>
        <p:spPr>
          <a:xfrm>
            <a:off x="929025" y="3584913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#6890c0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1" name="Google Shape;271;p21"/>
          <p:cNvSpPr txBox="1"/>
          <p:nvPr/>
        </p:nvSpPr>
        <p:spPr>
          <a:xfrm>
            <a:off x="929025" y="4402025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#b0d0e8</a:t>
            </a:r>
            <a:endParaRPr sz="10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2" name="Google Shape;272;p21"/>
          <p:cNvSpPr txBox="1"/>
          <p:nvPr/>
        </p:nvSpPr>
        <p:spPr>
          <a:xfrm>
            <a:off x="1916975" y="4394950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</a:t>
            </a:r>
            <a:r>
              <a:rPr lang="it" dirty="0">
                <a:sym typeface="Oswald"/>
              </a:rPr>
              <a:t>486088</a:t>
            </a:r>
            <a:endParaRPr sz="10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3" name="Google Shape;273;p21"/>
          <p:cNvSpPr txBox="1"/>
          <p:nvPr/>
        </p:nvSpPr>
        <p:spPr>
          <a:xfrm>
            <a:off x="2904925" y="4394925"/>
            <a:ext cx="9360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#808090</a:t>
            </a:r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74" name="Google Shape;27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4450" y="636625"/>
            <a:ext cx="1800000" cy="18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4975" y="623200"/>
            <a:ext cx="1800000" cy="18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438</Words>
  <Application>Microsoft Macintosh PowerPoint</Application>
  <PresentationFormat>On-screen Show (16:9)</PresentationFormat>
  <Paragraphs>90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Oswald Regular</vt:lpstr>
      <vt:lpstr>Arial</vt:lpstr>
      <vt:lpstr>Oswald</vt:lpstr>
      <vt:lpstr>Lobster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nostri SOCIAL dove puoi trovarci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Umberto Pasinetti</cp:lastModifiedBy>
  <cp:revision>1</cp:revision>
  <dcterms:modified xsi:type="dcterms:W3CDTF">2021-01-28T17:02:33Z</dcterms:modified>
</cp:coreProperties>
</file>